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92" r:id="rId5"/>
    <p:sldId id="275" r:id="rId6"/>
    <p:sldId id="276" r:id="rId7"/>
    <p:sldId id="277" r:id="rId8"/>
    <p:sldId id="311" r:id="rId9"/>
    <p:sldId id="312" r:id="rId10"/>
    <p:sldId id="315" r:id="rId11"/>
    <p:sldId id="316" r:id="rId12"/>
    <p:sldId id="321" r:id="rId13"/>
    <p:sldId id="309" r:id="rId14"/>
    <p:sldId id="306" r:id="rId15"/>
    <p:sldId id="313" r:id="rId16"/>
    <p:sldId id="296" r:id="rId17"/>
    <p:sldId id="299" r:id="rId18"/>
    <p:sldId id="300" r:id="rId19"/>
    <p:sldId id="310" r:id="rId20"/>
    <p:sldId id="297" r:id="rId21"/>
    <p:sldId id="301" r:id="rId22"/>
    <p:sldId id="302" r:id="rId23"/>
    <p:sldId id="298" r:id="rId24"/>
    <p:sldId id="304" r:id="rId25"/>
    <p:sldId id="314" r:id="rId26"/>
    <p:sldId id="319" r:id="rId27"/>
    <p:sldId id="318" r:id="rId28"/>
    <p:sldId id="320" r:id="rId29"/>
    <p:sldId id="294" r:id="rId30"/>
    <p:sldId id="28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20A1A-8E8C-4D12-B8F0-280A475532BA}" v="51" dt="2023-10-02T21:14:19.49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49" d="100"/>
          <a:sy n="49" d="100"/>
        </p:scale>
        <p:origin x="864" y="45"/>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t\OneDrive\Desktop\Kaggle%20Credit%20Paidy%20technical%20exercise\Code\information_value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Information</a:t>
            </a:r>
            <a:r>
              <a:rPr lang="en-US" baseline="0" dirty="0"/>
              <a:t> values of predictors in dataset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information_values!$B$1</c:f>
              <c:strCache>
                <c:ptCount val="1"/>
                <c:pt idx="0">
                  <c:v>IV</c:v>
                </c:pt>
              </c:strCache>
            </c:strRef>
          </c:tx>
          <c:spPr>
            <a:solidFill>
              <a:schemeClr val="accent1"/>
            </a:solidFill>
            <a:ln>
              <a:noFill/>
            </a:ln>
            <a:effectLst/>
          </c:spPr>
          <c:invertIfNegative val="0"/>
          <c:cat>
            <c:strRef>
              <c:f>information_values!$A$2:$A$14</c:f>
              <c:strCache>
                <c:ptCount val="13"/>
                <c:pt idx="0">
                  <c:v>RevolvingUtilizationOfUnsecuredLines</c:v>
                </c:pt>
                <c:pt idx="1">
                  <c:v>NumberOfTimes90DaysLate</c:v>
                </c:pt>
                <c:pt idx="2">
                  <c:v>NumberOfTime30-59DaysPastDueNotWorse</c:v>
                </c:pt>
                <c:pt idx="3">
                  <c:v>NumberOfTime60-89DaysPastDueNotWorse</c:v>
                </c:pt>
                <c:pt idx="4">
                  <c:v>age</c:v>
                </c:pt>
                <c:pt idx="5">
                  <c:v>isRetired</c:v>
                </c:pt>
                <c:pt idx="6">
                  <c:v>MonthlyIncomePerPerson</c:v>
                </c:pt>
                <c:pt idx="7">
                  <c:v>NumberOfOpenCreditLinesAndLoans</c:v>
                </c:pt>
                <c:pt idx="8">
                  <c:v>DebtRatio_log</c:v>
                </c:pt>
                <c:pt idx="9">
                  <c:v>MonthlyIncome_log</c:v>
                </c:pt>
                <c:pt idx="10">
                  <c:v>NumberRealEstateLoansOrLines</c:v>
                </c:pt>
                <c:pt idx="11">
                  <c:v>MonthlyDebt</c:v>
                </c:pt>
                <c:pt idx="12">
                  <c:v>NumberOfDependents</c:v>
                </c:pt>
              </c:strCache>
            </c:strRef>
          </c:cat>
          <c:val>
            <c:numRef>
              <c:f>information_values!$B$2:$B$14</c:f>
              <c:numCache>
                <c:formatCode>General</c:formatCode>
                <c:ptCount val="13"/>
                <c:pt idx="0">
                  <c:v>1.1616298841976</c:v>
                </c:pt>
                <c:pt idx="1">
                  <c:v>0.87636622527226204</c:v>
                </c:pt>
                <c:pt idx="2">
                  <c:v>0.75466361984637798</c:v>
                </c:pt>
                <c:pt idx="3">
                  <c:v>0.59883185923259696</c:v>
                </c:pt>
                <c:pt idx="4">
                  <c:v>0.26224624672754598</c:v>
                </c:pt>
                <c:pt idx="5">
                  <c:v>0.15886908708559899</c:v>
                </c:pt>
                <c:pt idx="6">
                  <c:v>0.11744412032818</c:v>
                </c:pt>
                <c:pt idx="7">
                  <c:v>0.106560091745354</c:v>
                </c:pt>
                <c:pt idx="8">
                  <c:v>9.2421226907173304E-2</c:v>
                </c:pt>
                <c:pt idx="9">
                  <c:v>8.8390006678683797E-2</c:v>
                </c:pt>
                <c:pt idx="10">
                  <c:v>6.3888191607295697E-2</c:v>
                </c:pt>
                <c:pt idx="11">
                  <c:v>5.8432734131223102E-2</c:v>
                </c:pt>
                <c:pt idx="12">
                  <c:v>3.4365207008902603E-2</c:v>
                </c:pt>
              </c:numCache>
            </c:numRef>
          </c:val>
          <c:extLst>
            <c:ext xmlns:c16="http://schemas.microsoft.com/office/drawing/2014/chart" uri="{C3380CC4-5D6E-409C-BE32-E72D297353CC}">
              <c16:uniqueId val="{00000000-3267-4C1B-B423-339F3819401B}"/>
            </c:ext>
          </c:extLst>
        </c:ser>
        <c:dLbls>
          <c:showLegendKey val="0"/>
          <c:showVal val="0"/>
          <c:showCatName val="0"/>
          <c:showSerName val="0"/>
          <c:showPercent val="0"/>
          <c:showBubbleSize val="0"/>
        </c:dLbls>
        <c:gapWidth val="219"/>
        <c:overlap val="-27"/>
        <c:axId val="1226892399"/>
        <c:axId val="1733207711"/>
      </c:barChart>
      <c:catAx>
        <c:axId val="122689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3207711"/>
        <c:crosses val="autoZero"/>
        <c:auto val="1"/>
        <c:lblAlgn val="ctr"/>
        <c:lblOffset val="100"/>
        <c:noMultiLvlLbl val="0"/>
      </c:catAx>
      <c:valAx>
        <c:axId val="1733207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892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10/4/2023</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1068357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19069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16760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06165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71152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21</a:t>
            </a:fld>
            <a:endParaRPr lang="en-US" altLang="zh-CN" dirty="0"/>
          </a:p>
        </p:txBody>
      </p:sp>
    </p:spTree>
    <p:extLst>
      <p:ext uri="{BB962C8B-B14F-4D97-AF65-F5344CB8AC3E}">
        <p14:creationId xmlns:p14="http://schemas.microsoft.com/office/powerpoint/2010/main" val="424255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www.linkedin.com/in/adam-tran-20b80b43/" TargetMode="Externa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Paidy – Give me some credit</a:t>
            </a:r>
            <a:br>
              <a:rPr lang="en-US" dirty="0"/>
            </a:br>
            <a:r>
              <a:rPr lang="en-US" dirty="0"/>
              <a:t>Technical exercise</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a:t>
            </a:r>
          </a:p>
          <a:p>
            <a:r>
              <a:rPr lang="en-US" dirty="0"/>
              <a:t>Adam Tran</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028" name="Picture 4" descr="ペイディ（Paidy） | Minato-ku Tokyo">
            <a:extLst>
              <a:ext uri="{FF2B5EF4-FFF2-40B4-BE49-F238E27FC236}">
                <a16:creationId xmlns:a16="http://schemas.microsoft.com/office/drawing/2014/main" id="{630B31B6-72E8-70D7-1639-64E1C96F4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764" y="346426"/>
            <a:ext cx="1576641" cy="157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Feature Engineering</a:t>
            </a:r>
          </a:p>
        </p:txBody>
      </p:sp>
      <p:sp>
        <p:nvSpPr>
          <p:cNvPr id="3" name="Table Placeholder 2">
            <a:extLst>
              <a:ext uri="{FF2B5EF4-FFF2-40B4-BE49-F238E27FC236}">
                <a16:creationId xmlns:a16="http://schemas.microsoft.com/office/drawing/2014/main" id="{4E893C6F-7444-7637-D1A3-B9726BFA37D4}"/>
              </a:ext>
            </a:extLst>
          </p:cNvPr>
          <p:cNvSpPr>
            <a:spLocks noGrp="1"/>
          </p:cNvSpPr>
          <p:nvPr>
            <p:ph type="tbl" sz="quarter" idx="27"/>
          </p:nvPr>
        </p:nvSpPr>
        <p:spPr/>
        <p:txBody>
          <a:bodyPr/>
          <a:lstStyle/>
          <a:p>
            <a:r>
              <a:rPr lang="en-GB" dirty="0"/>
              <a:t>Although machine learning algorithms are powerful and largely autonomous, improvements in model performance can still potentially be obtained through careful feature engineering.</a:t>
            </a:r>
          </a:p>
          <a:p>
            <a:endParaRPr lang="en-GB" dirty="0"/>
          </a:p>
          <a:p>
            <a:r>
              <a:rPr lang="en-GB" dirty="0"/>
              <a:t>Monthly income per person of household: This is calculated by dividing the </a:t>
            </a:r>
            <a:r>
              <a:rPr lang="en-GB" dirty="0" err="1"/>
              <a:t>monthlyincome</a:t>
            </a:r>
            <a:r>
              <a:rPr lang="en-GB" dirty="0"/>
              <a:t> by the number of dependents the borrower has.</a:t>
            </a:r>
          </a:p>
          <a:p>
            <a:endParaRPr lang="en-GB" dirty="0"/>
          </a:p>
          <a:p>
            <a:r>
              <a:rPr lang="en-GB" dirty="0"/>
              <a:t>Monthly debt: This is calculated by reversing the </a:t>
            </a:r>
            <a:r>
              <a:rPr lang="en-GB" dirty="0" err="1"/>
              <a:t>Debtratio</a:t>
            </a:r>
            <a:r>
              <a:rPr lang="en-GB" dirty="0"/>
              <a:t>, by multiplying that by the monthly income to obtain the monthly debt.</a:t>
            </a:r>
          </a:p>
          <a:p>
            <a:endParaRPr lang="en-GB" dirty="0"/>
          </a:p>
          <a:p>
            <a:r>
              <a:rPr lang="en-GB" dirty="0"/>
              <a:t>Retired flag: This is flagged using age (&gt;65) and monthly income=0</a:t>
            </a:r>
          </a:p>
          <a:p>
            <a:endParaRPr lang="en-GB" dirty="0"/>
          </a:p>
        </p:txBody>
      </p:sp>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22067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6900759" cy="1418998"/>
          </a:xfrm>
        </p:spPr>
        <p:txBody>
          <a:bodyPr/>
          <a:lstStyle/>
          <a:p>
            <a:r>
              <a:rPr lang="en-GB" dirty="0"/>
              <a:t>Overview of correlations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6086720" cy="4317856"/>
          </a:xfrm>
        </p:spPr>
        <p:txBody>
          <a:bodyPr/>
          <a:lstStyle/>
          <a:p>
            <a:r>
              <a:rPr lang="en-GB" dirty="0"/>
              <a:t>It is clear that there exists significant correlation between the independent variables – for example between the arrears variables. It was considered to remove some of these variables given the high strength of correlation, but given the robustness of the </a:t>
            </a:r>
            <a:r>
              <a:rPr lang="en-GB" dirty="0" err="1"/>
              <a:t>XGBoost</a:t>
            </a:r>
            <a:r>
              <a:rPr lang="en-GB" dirty="0"/>
              <a:t> algorithm to multicollinearity, this was discarded. </a:t>
            </a:r>
          </a:p>
          <a:p>
            <a:endParaRPr lang="en-GB" dirty="0"/>
          </a:p>
          <a:p>
            <a:r>
              <a:rPr lang="en-GB" dirty="0"/>
              <a:t> It is interesting to see there is a negative correlation between age and the target variable; this could be as age increases, risk of default lowers. </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15" name="Picture 14">
            <a:extLst>
              <a:ext uri="{FF2B5EF4-FFF2-40B4-BE49-F238E27FC236}">
                <a16:creationId xmlns:a16="http://schemas.microsoft.com/office/drawing/2014/main" id="{C1AD861E-2BF9-93B8-7E14-47F23ACF56A4}"/>
              </a:ext>
            </a:extLst>
          </p:cNvPr>
          <p:cNvPicPr>
            <a:picLocks noChangeAspect="1"/>
          </p:cNvPicPr>
          <p:nvPr/>
        </p:nvPicPr>
        <p:blipFill>
          <a:blip r:embed="rId2"/>
          <a:stretch>
            <a:fillRect/>
          </a:stretch>
        </p:blipFill>
        <p:spPr>
          <a:xfrm>
            <a:off x="6880303" y="163786"/>
            <a:ext cx="5050704" cy="4419366"/>
          </a:xfrm>
          <a:prstGeom prst="rect">
            <a:avLst/>
          </a:prstGeom>
        </p:spPr>
      </p:pic>
    </p:spTree>
    <p:extLst>
      <p:ext uri="{BB962C8B-B14F-4D97-AF65-F5344CB8AC3E}">
        <p14:creationId xmlns:p14="http://schemas.microsoft.com/office/powerpoint/2010/main" val="120142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Information Value</a:t>
            </a:r>
          </a:p>
        </p:txBody>
      </p:sp>
      <p:sp>
        <p:nvSpPr>
          <p:cNvPr id="3" name="Table Placeholder 2">
            <a:extLst>
              <a:ext uri="{FF2B5EF4-FFF2-40B4-BE49-F238E27FC236}">
                <a16:creationId xmlns:a16="http://schemas.microsoft.com/office/drawing/2014/main" id="{4E893C6F-7444-7637-D1A3-B9726BFA37D4}"/>
              </a:ext>
            </a:extLst>
          </p:cNvPr>
          <p:cNvSpPr>
            <a:spLocks noGrp="1"/>
          </p:cNvSpPr>
          <p:nvPr>
            <p:ph type="tbl" sz="quarter" idx="27"/>
          </p:nvPr>
        </p:nvSpPr>
        <p:spPr>
          <a:xfrm>
            <a:off x="581709" y="1614198"/>
            <a:ext cx="5294984" cy="4317856"/>
          </a:xfrm>
        </p:spPr>
        <p:txBody>
          <a:bodyPr/>
          <a:lstStyle/>
          <a:p>
            <a:r>
              <a:rPr lang="en-GB" dirty="0"/>
              <a:t>A simple decision tree was used to create bins of the numerical variables. The information value of each variable was then calculated.</a:t>
            </a:r>
          </a:p>
          <a:p>
            <a:endParaRPr lang="en-GB" dirty="0"/>
          </a:p>
          <a:p>
            <a:r>
              <a:rPr lang="en-GB" dirty="0"/>
              <a:t>Revolving utilisation comes out at the strongest variable, followed closely by the arrears variables. Borrower information (such as age, monthly income and number of dependants does not feature that highly).</a:t>
            </a:r>
          </a:p>
        </p:txBody>
      </p:sp>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graphicFrame>
        <p:nvGraphicFramePr>
          <p:cNvPr id="6" name="Chart 5">
            <a:extLst>
              <a:ext uri="{FF2B5EF4-FFF2-40B4-BE49-F238E27FC236}">
                <a16:creationId xmlns:a16="http://schemas.microsoft.com/office/drawing/2014/main" id="{33966E41-02C9-A63A-110C-1271ACF9E4B6}"/>
              </a:ext>
            </a:extLst>
          </p:cNvPr>
          <p:cNvGraphicFramePr>
            <a:graphicFrameLocks/>
          </p:cNvGraphicFramePr>
          <p:nvPr>
            <p:extLst>
              <p:ext uri="{D42A27DB-BD31-4B8C-83A1-F6EECF244321}">
                <p14:modId xmlns:p14="http://schemas.microsoft.com/office/powerpoint/2010/main" val="1203272278"/>
              </p:ext>
            </p:extLst>
          </p:nvPr>
        </p:nvGraphicFramePr>
        <p:xfrm>
          <a:off x="6095999" y="1306900"/>
          <a:ext cx="5556761" cy="3120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163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Model</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Model: </a:t>
            </a:r>
            <a:r>
              <a:rPr lang="en-US" dirty="0" err="1"/>
              <a:t>xgboost</a:t>
            </a:r>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79371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6900759" cy="1418998"/>
          </a:xfrm>
        </p:spPr>
        <p:txBody>
          <a:bodyPr/>
          <a:lstStyle/>
          <a:p>
            <a:r>
              <a:rPr lang="en-GB" dirty="0"/>
              <a:t>Choice of model algorithm</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520528"/>
            <a:ext cx="6086720" cy="4697392"/>
          </a:xfrm>
        </p:spPr>
        <p:txBody>
          <a:bodyPr/>
          <a:lstStyle/>
          <a:p>
            <a:r>
              <a:rPr lang="en-GB" dirty="0"/>
              <a:t>Sample was divided into an 80% training set and a 20% validation set.</a:t>
            </a:r>
          </a:p>
          <a:p>
            <a:r>
              <a:rPr lang="en-GB" dirty="0" err="1"/>
              <a:t>XGBoost</a:t>
            </a:r>
            <a:r>
              <a:rPr lang="en-GB" dirty="0"/>
              <a:t> was the choice of algorithm to use – it is an algorithm that uses a sequence of decision trees to make predictions. It is a type of ensemble learning method, which means that it combines the predictions of multiple weak learners to produce a stronger prediction.</a:t>
            </a:r>
          </a:p>
          <a:p>
            <a:r>
              <a:rPr lang="en-GB" dirty="0"/>
              <a:t>It was chosen for the following reasons:</a:t>
            </a:r>
          </a:p>
          <a:p>
            <a:pPr lvl="1"/>
            <a:r>
              <a:rPr lang="en-GB" dirty="0"/>
              <a:t>Highly predictive model </a:t>
            </a:r>
          </a:p>
          <a:p>
            <a:pPr lvl="1"/>
            <a:r>
              <a:rPr lang="en-GB" dirty="0"/>
              <a:t>Efficient handling of missing data</a:t>
            </a:r>
          </a:p>
          <a:p>
            <a:pPr lvl="1"/>
            <a:r>
              <a:rPr lang="en-GB" dirty="0"/>
              <a:t>Relatively fast training algorithm</a:t>
            </a:r>
          </a:p>
          <a:p>
            <a:r>
              <a:rPr lang="en-GB" dirty="0"/>
              <a:t>Basic hyperparameter tuning was done along with cross fold validation to determine the best set of hyperparameters to use.</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2050" name="Picture 2" descr="XGBoost – What Is It and Why Does It Matter?">
            <a:extLst>
              <a:ext uri="{FF2B5EF4-FFF2-40B4-BE49-F238E27FC236}">
                <a16:creationId xmlns:a16="http://schemas.microsoft.com/office/drawing/2014/main" id="{56C6A205-DA4F-9D91-AB44-35F21C37B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862" y="997561"/>
            <a:ext cx="4428429" cy="2775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Hyperparameters + tuning approach</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8" y="1614198"/>
            <a:ext cx="9275969" cy="4317856"/>
          </a:xfrm>
        </p:spPr>
        <p:txBody>
          <a:bodyPr/>
          <a:lstStyle/>
          <a:p>
            <a:pPr lvl="1"/>
            <a:endParaRPr lang="en-GB" dirty="0"/>
          </a:p>
          <a:p>
            <a:r>
              <a:rPr lang="en-GB" dirty="0"/>
              <a:t>Grid search was the method that was used to tune the hyperparameters. It involves specifying a set of possible values for each hyperparameter, and then training and evaluating the model for each combination of hyperparameter values. Grid search is simple to implement and can be efficient when the number of hyperparameters and their possible values is small.</a:t>
            </a:r>
          </a:p>
          <a:p>
            <a:r>
              <a:rPr lang="en-GB" dirty="0"/>
              <a:t>A variety of common </a:t>
            </a:r>
            <a:r>
              <a:rPr lang="en-GB" dirty="0" err="1"/>
              <a:t>hyperparmeters</a:t>
            </a:r>
            <a:r>
              <a:rPr lang="en-GB" dirty="0"/>
              <a:t>; the subset given to search is a list of common starting values.</a:t>
            </a:r>
          </a:p>
          <a:p>
            <a:r>
              <a:rPr lang="en-GB" dirty="0"/>
              <a:t>Bayesian optimisation was considered but is somewhat difficult to implement. Considering the goal of the task is not to develop the best performing model, it was decided </a:t>
            </a:r>
            <a:r>
              <a:rPr lang="en-GB" dirty="0" err="1"/>
              <a:t>Xgboost</a:t>
            </a:r>
            <a:r>
              <a:rPr lang="en-GB" dirty="0"/>
              <a:t> would be used as an MVP.</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340937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Important </a:t>
            </a:r>
            <a:r>
              <a:rPr lang="en-US" dirty="0" err="1"/>
              <a:t>XGBoost</a:t>
            </a:r>
            <a:r>
              <a:rPr lang="en-US" dirty="0"/>
              <a:t> Hyperparameters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Learning Rate</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Controls how fast the model learns from data – higher values lead to faster training but may not converge to good solution</a:t>
            </a:r>
            <a:endParaRPr lang="en-US" altLang="zh-CN" noProof="0" dirty="0"/>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Number of Trees</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Higher number of trees leads to more complex model but more prone to overfitting</a:t>
            </a: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Depth of each tree</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Deeper trees can infer more complex relationships but also prone to overfitting</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Alpha</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L1 regularization parameter that penalizes models for having large weights – makes it learn more general patterns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Lambda</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Penalizes the model for having non zero weights –prevents overfitting by forcing model to have sparser solutions (less different types of variables)</a:t>
            </a:r>
          </a:p>
          <a:p>
            <a:endParaRPr lang="zh-CN" altLang="en-US"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355103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Validation</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Validation</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10992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Overall metrics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5384193" cy="4317856"/>
          </a:xfrm>
        </p:spPr>
        <p:txBody>
          <a:bodyPr/>
          <a:lstStyle/>
          <a:p>
            <a:r>
              <a:rPr lang="en-GB" dirty="0"/>
              <a:t>Overall model performs powerfully, with a train AUC of 0.853 and a validate AUC of 0.92. </a:t>
            </a:r>
          </a:p>
          <a:p>
            <a:r>
              <a:rPr lang="en-GB" dirty="0"/>
              <a:t>Other metrics also performs well; accuracy is around 97.5% with a F-score of approximately 21.</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8" name="Picture 7">
            <a:extLst>
              <a:ext uri="{FF2B5EF4-FFF2-40B4-BE49-F238E27FC236}">
                <a16:creationId xmlns:a16="http://schemas.microsoft.com/office/drawing/2014/main" id="{55185AC7-59B7-030F-2C0C-D90C0BC4BA2C}"/>
              </a:ext>
            </a:extLst>
          </p:cNvPr>
          <p:cNvPicPr>
            <a:picLocks noChangeAspect="1"/>
          </p:cNvPicPr>
          <p:nvPr/>
        </p:nvPicPr>
        <p:blipFill>
          <a:blip r:embed="rId2"/>
          <a:stretch>
            <a:fillRect/>
          </a:stretch>
        </p:blipFill>
        <p:spPr>
          <a:xfrm>
            <a:off x="6689540" y="583509"/>
            <a:ext cx="4733925" cy="3686175"/>
          </a:xfrm>
          <a:prstGeom prst="rect">
            <a:avLst/>
          </a:prstGeom>
        </p:spPr>
      </p:pic>
      <p:graphicFrame>
        <p:nvGraphicFramePr>
          <p:cNvPr id="11" name="Table 10">
            <a:extLst>
              <a:ext uri="{FF2B5EF4-FFF2-40B4-BE49-F238E27FC236}">
                <a16:creationId xmlns:a16="http://schemas.microsoft.com/office/drawing/2014/main" id="{FD51C262-CD20-9921-F72E-CF20A1BC5A1A}"/>
              </a:ext>
            </a:extLst>
          </p:cNvPr>
          <p:cNvGraphicFramePr>
            <a:graphicFrameLocks noGrp="1"/>
          </p:cNvGraphicFramePr>
          <p:nvPr>
            <p:extLst>
              <p:ext uri="{D42A27DB-BD31-4B8C-83A1-F6EECF244321}">
                <p14:modId xmlns:p14="http://schemas.microsoft.com/office/powerpoint/2010/main" val="1481034432"/>
              </p:ext>
            </p:extLst>
          </p:nvPr>
        </p:nvGraphicFramePr>
        <p:xfrm>
          <a:off x="256478" y="4778576"/>
          <a:ext cx="9891131" cy="925286"/>
        </p:xfrm>
        <a:graphic>
          <a:graphicData uri="http://schemas.openxmlformats.org/drawingml/2006/table">
            <a:tbl>
              <a:tblPr/>
              <a:tblGrid>
                <a:gridCol w="894411">
                  <a:extLst>
                    <a:ext uri="{9D8B030D-6E8A-4147-A177-3AD203B41FA5}">
                      <a16:colId xmlns:a16="http://schemas.microsoft.com/office/drawing/2014/main" val="1451148101"/>
                    </a:ext>
                  </a:extLst>
                </a:gridCol>
                <a:gridCol w="894411">
                  <a:extLst>
                    <a:ext uri="{9D8B030D-6E8A-4147-A177-3AD203B41FA5}">
                      <a16:colId xmlns:a16="http://schemas.microsoft.com/office/drawing/2014/main" val="1941009548"/>
                    </a:ext>
                  </a:extLst>
                </a:gridCol>
                <a:gridCol w="894411">
                  <a:extLst>
                    <a:ext uri="{9D8B030D-6E8A-4147-A177-3AD203B41FA5}">
                      <a16:colId xmlns:a16="http://schemas.microsoft.com/office/drawing/2014/main" val="3195694174"/>
                    </a:ext>
                  </a:extLst>
                </a:gridCol>
                <a:gridCol w="894411">
                  <a:extLst>
                    <a:ext uri="{9D8B030D-6E8A-4147-A177-3AD203B41FA5}">
                      <a16:colId xmlns:a16="http://schemas.microsoft.com/office/drawing/2014/main" val="1494316810"/>
                    </a:ext>
                  </a:extLst>
                </a:gridCol>
                <a:gridCol w="894411">
                  <a:extLst>
                    <a:ext uri="{9D8B030D-6E8A-4147-A177-3AD203B41FA5}">
                      <a16:colId xmlns:a16="http://schemas.microsoft.com/office/drawing/2014/main" val="1495593364"/>
                    </a:ext>
                  </a:extLst>
                </a:gridCol>
                <a:gridCol w="894411">
                  <a:extLst>
                    <a:ext uri="{9D8B030D-6E8A-4147-A177-3AD203B41FA5}">
                      <a16:colId xmlns:a16="http://schemas.microsoft.com/office/drawing/2014/main" val="1087461745"/>
                    </a:ext>
                  </a:extLst>
                </a:gridCol>
                <a:gridCol w="1420535">
                  <a:extLst>
                    <a:ext uri="{9D8B030D-6E8A-4147-A177-3AD203B41FA5}">
                      <a16:colId xmlns:a16="http://schemas.microsoft.com/office/drawing/2014/main" val="3311377200"/>
                    </a:ext>
                  </a:extLst>
                </a:gridCol>
                <a:gridCol w="1367922">
                  <a:extLst>
                    <a:ext uri="{9D8B030D-6E8A-4147-A177-3AD203B41FA5}">
                      <a16:colId xmlns:a16="http://schemas.microsoft.com/office/drawing/2014/main" val="3447059413"/>
                    </a:ext>
                  </a:extLst>
                </a:gridCol>
                <a:gridCol w="1736208">
                  <a:extLst>
                    <a:ext uri="{9D8B030D-6E8A-4147-A177-3AD203B41FA5}">
                      <a16:colId xmlns:a16="http://schemas.microsoft.com/office/drawing/2014/main" val="326868151"/>
                    </a:ext>
                  </a:extLst>
                </a:gridCol>
              </a:tblGrid>
              <a:tr h="185420">
                <a:tc>
                  <a:txBody>
                    <a:bodyPr/>
                    <a:lstStyle/>
                    <a:p>
                      <a:pPr algn="l" fontAlgn="b"/>
                      <a:r>
                        <a:rPr lang="en-GB" sz="2000" b="1" i="0" u="none" strike="noStrike">
                          <a:solidFill>
                            <a:srgbClr val="FFFFFF"/>
                          </a:solidFill>
                          <a:effectLst/>
                          <a:latin typeface="Calibri" panose="020F0502020204030204" pitchFamily="34" charset="0"/>
                        </a:rPr>
                        <a:t>Model</a:t>
                      </a:r>
                    </a:p>
                  </a:txBody>
                  <a:tcPr marL="5443" marR="5443" marT="5443"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MSE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RMSE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MAE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MSLE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RMSLE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Accuracy Train</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Accuracy Test</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F-Beta Score (Î²=2)</a:t>
                      </a:r>
                    </a:p>
                  </a:txBody>
                  <a:tcPr marL="5443" marR="5443" marT="5443"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366229807"/>
                  </a:ext>
                </a:extLst>
              </a:tr>
              <a:tr h="185420">
                <a:tc>
                  <a:txBody>
                    <a:bodyPr/>
                    <a:lstStyle/>
                    <a:p>
                      <a:pPr algn="l" fontAlgn="b"/>
                      <a:r>
                        <a:rPr lang="en-GB" sz="2000" b="0" i="0" u="none" strike="noStrike">
                          <a:solidFill>
                            <a:srgbClr val="000000"/>
                          </a:solidFill>
                          <a:effectLst/>
                          <a:latin typeface="Calibri" panose="020F0502020204030204" pitchFamily="34" charset="0"/>
                        </a:rPr>
                        <a:t>XGBoost</a:t>
                      </a:r>
                    </a:p>
                  </a:txBody>
                  <a:tcPr marL="5443" marR="5443" marT="5443"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5.13</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2.26</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9.73</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2.51</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1.58</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dirty="0">
                          <a:solidFill>
                            <a:srgbClr val="000000"/>
                          </a:solidFill>
                          <a:effectLst/>
                          <a:latin typeface="Calibri" panose="020F0502020204030204" pitchFamily="34" charset="0"/>
                        </a:rPr>
                        <a:t>97.68</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97.44</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dirty="0">
                          <a:solidFill>
                            <a:srgbClr val="000000"/>
                          </a:solidFill>
                          <a:effectLst/>
                          <a:latin typeface="Calibri" panose="020F0502020204030204" pitchFamily="34" charset="0"/>
                        </a:rPr>
                        <a:t>21.72</a:t>
                      </a:r>
                    </a:p>
                  </a:txBody>
                  <a:tcPr marL="5443" marR="5443" marT="5443"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3445349939"/>
                  </a:ext>
                </a:extLst>
              </a:tr>
            </a:tbl>
          </a:graphicData>
        </a:graphic>
      </p:graphicFrame>
    </p:spTree>
    <p:extLst>
      <p:ext uri="{BB962C8B-B14F-4D97-AF65-F5344CB8AC3E}">
        <p14:creationId xmlns:p14="http://schemas.microsoft.com/office/powerpoint/2010/main" val="24686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Feature importance</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252302" y="1580744"/>
            <a:ext cx="4347130" cy="4317856"/>
          </a:xfrm>
        </p:spPr>
        <p:txBody>
          <a:bodyPr/>
          <a:lstStyle/>
          <a:p>
            <a:r>
              <a:rPr lang="en-GB" dirty="0"/>
              <a:t>The graph on the right shows the importance of each variable to the model. It is calculated based on the “gain” metric -  how well a feature splits the data into groups of different target values.</a:t>
            </a:r>
          </a:p>
          <a:p>
            <a:r>
              <a:rPr lang="en-GB" dirty="0"/>
              <a:t>From what we can clearly observe, the arrears information variables are most predictive which is as expected. Following this is more specific credit information (e.g. utilisation, debt ratio, number of loans etc.). Borrower specific information plays the least importance to the model.</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7" name="Picture 6">
            <a:extLst>
              <a:ext uri="{FF2B5EF4-FFF2-40B4-BE49-F238E27FC236}">
                <a16:creationId xmlns:a16="http://schemas.microsoft.com/office/drawing/2014/main" id="{5E39782C-BE77-0CC8-F3A1-63BE1429CC4F}"/>
              </a:ext>
            </a:extLst>
          </p:cNvPr>
          <p:cNvPicPr>
            <a:picLocks noChangeAspect="1"/>
          </p:cNvPicPr>
          <p:nvPr/>
        </p:nvPicPr>
        <p:blipFill>
          <a:blip r:embed="rId2"/>
          <a:stretch>
            <a:fillRect/>
          </a:stretch>
        </p:blipFill>
        <p:spPr>
          <a:xfrm>
            <a:off x="4701796" y="1328332"/>
            <a:ext cx="7490204" cy="3080291"/>
          </a:xfrm>
          <a:prstGeom prst="rect">
            <a:avLst/>
          </a:prstGeom>
        </p:spPr>
      </p:pic>
    </p:spTree>
    <p:extLst>
      <p:ext uri="{BB962C8B-B14F-4D97-AF65-F5344CB8AC3E}">
        <p14:creationId xmlns:p14="http://schemas.microsoft.com/office/powerpoint/2010/main" val="178183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Exploratory data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Model</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Validation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Business strategy</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Paidy – Give me some credit technical exercise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Business strategy</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Business strategy</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3270218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So we built a model…now what? </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Trade off: Profit v Volumes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endParaRPr lang="en-US" dirty="0"/>
          </a:p>
          <a:p>
            <a:r>
              <a:rPr lang="en-US" dirty="0"/>
              <a:t>The model built through utilizing this dataset can be used in many ways; the most obvious way is to be used in credit decisioning. The following slides present two scenarios in which the model can be used and illustrates the benefits this model can bring. </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Used in loans decisioning</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The model built can be used to accept or reject a potential borrower for a loan. A cut-off, based on the probability of default, can be set by the institution to determine what applications to accept or reject. </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Setting limits of credit cards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It can also be used to decide limits of customers. Imagine a scenario where it can be used to decide how high a limit customers will receive when they obtain a credit card. Higher limits will be given to less risky borrowers and </a:t>
            </a:r>
            <a:r>
              <a:rPr lang="en-US" dirty="0" err="1"/>
              <a:t>vica</a:t>
            </a:r>
            <a:r>
              <a:rPr lang="en-US" dirty="0"/>
              <a:t> versa. This is a management strategy that can reduce bad debt and optimize profit.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21</a:t>
            </a:fld>
            <a:endParaRPr lang="en-US" altLang="zh-CN" dirty="0"/>
          </a:p>
        </p:txBody>
      </p:sp>
    </p:spTree>
    <p:extLst>
      <p:ext uri="{BB962C8B-B14F-4D97-AF65-F5344CB8AC3E}">
        <p14:creationId xmlns:p14="http://schemas.microsoft.com/office/powerpoint/2010/main" val="191142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Scenario: Credit decisioning</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6086720" cy="4317856"/>
          </a:xfrm>
        </p:spPr>
        <p:txBody>
          <a:bodyPr/>
          <a:lstStyle/>
          <a:p>
            <a:r>
              <a:rPr lang="en-GB" dirty="0"/>
              <a:t>The graph on the right shows the accept rate to default rate trade off for the model we built (train/test) to a random model. </a:t>
            </a:r>
          </a:p>
          <a:p>
            <a:r>
              <a:rPr lang="en-GB" dirty="0"/>
              <a:t>It is clear the improvement having a powerful model brings; for a given accept rate, you are obtaining a far lower default rate compared to a random model. This will reduce bad debt and optimise profit. </a:t>
            </a:r>
          </a:p>
          <a:p>
            <a:r>
              <a:rPr lang="en-GB" dirty="0"/>
              <a:t>It also illustrates the volume / profit trade off – if you want to increase the accept rate, the costs of that is higher default rates. The choice of where you want to go on the curve will depend on the overall business strategy of the lender.</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pic>
        <p:nvPicPr>
          <p:cNvPr id="7" name="Picture 6">
            <a:extLst>
              <a:ext uri="{FF2B5EF4-FFF2-40B4-BE49-F238E27FC236}">
                <a16:creationId xmlns:a16="http://schemas.microsoft.com/office/drawing/2014/main" id="{457A42FE-680A-B0F6-50FB-ACC7CC84C653}"/>
              </a:ext>
            </a:extLst>
          </p:cNvPr>
          <p:cNvPicPr>
            <a:picLocks noChangeAspect="1"/>
          </p:cNvPicPr>
          <p:nvPr/>
        </p:nvPicPr>
        <p:blipFill>
          <a:blip r:embed="rId2"/>
          <a:stretch>
            <a:fillRect/>
          </a:stretch>
        </p:blipFill>
        <p:spPr>
          <a:xfrm>
            <a:off x="6923689" y="1614198"/>
            <a:ext cx="4918643" cy="3488221"/>
          </a:xfrm>
          <a:prstGeom prst="rect">
            <a:avLst/>
          </a:prstGeom>
        </p:spPr>
      </p:pic>
    </p:spTree>
    <p:extLst>
      <p:ext uri="{BB962C8B-B14F-4D97-AF65-F5344CB8AC3E}">
        <p14:creationId xmlns:p14="http://schemas.microsoft.com/office/powerpoint/2010/main" val="127670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Scenario: Credit decisioning</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8" y="1614197"/>
            <a:ext cx="7152591" cy="4968847"/>
          </a:xfrm>
        </p:spPr>
        <p:txBody>
          <a:bodyPr/>
          <a:lstStyle/>
          <a:p>
            <a:r>
              <a:rPr lang="en-GB" dirty="0"/>
              <a:t>This is even better illustrated by making some simplifying assumptions:</a:t>
            </a:r>
          </a:p>
          <a:p>
            <a:pPr lvl="1"/>
            <a:r>
              <a:rPr lang="en-GB" dirty="0"/>
              <a:t>We assume that the operating income of a loan is around £100, the LGD is 80% and the EAD is around £10,000. </a:t>
            </a:r>
          </a:p>
          <a:p>
            <a:pPr lvl="1"/>
            <a:r>
              <a:rPr lang="en-GB" dirty="0"/>
              <a:t>Profit is defined as Operating Income – Bad Debt (</a:t>
            </a:r>
            <a:r>
              <a:rPr lang="en-GB" dirty="0" err="1"/>
              <a:t>PDxEADxLGD</a:t>
            </a:r>
            <a:r>
              <a:rPr lang="en-GB" dirty="0"/>
              <a:t>). </a:t>
            </a:r>
          </a:p>
          <a:p>
            <a:pPr lvl="1"/>
            <a:r>
              <a:rPr lang="en-GB" dirty="0"/>
              <a:t>By adjusting our cut-off strategy (where we set the accept rate), we can control whether we are optimising for growth or profit.</a:t>
            </a:r>
          </a:p>
          <a:p>
            <a:pPr lvl="2"/>
            <a:r>
              <a:rPr lang="en-GB" b="1" dirty="0"/>
              <a:t>Profit</a:t>
            </a:r>
            <a:r>
              <a:rPr lang="en-GB" dirty="0"/>
              <a:t>: We would set the accept rate at the point where the curve is highest (c.60k)</a:t>
            </a:r>
          </a:p>
          <a:p>
            <a:pPr lvl="2"/>
            <a:r>
              <a:rPr lang="en-GB" b="1" dirty="0"/>
              <a:t>Growth but no profit</a:t>
            </a:r>
            <a:r>
              <a:rPr lang="en-GB" dirty="0"/>
              <a:t>: We would set the accept rate at a point where Total profit is equal to zero.</a:t>
            </a:r>
          </a:p>
          <a:p>
            <a:pPr lvl="2"/>
            <a:r>
              <a:rPr lang="en-GB" b="1" dirty="0"/>
              <a:t>Super growth at a loss</a:t>
            </a:r>
            <a:r>
              <a:rPr lang="en-GB" dirty="0"/>
              <a:t>: We would set the accept rate at a total loss level the business was willing to accept.</a:t>
            </a:r>
          </a:p>
          <a:p>
            <a:pPr lvl="1"/>
            <a:endParaRPr lang="en-GB" dirty="0"/>
          </a:p>
          <a:p>
            <a:pPr lvl="1"/>
            <a:endParaRPr lang="en-GB" dirty="0"/>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a:xfrm>
            <a:off x="539239" y="6382004"/>
            <a:ext cx="4114800" cy="365125"/>
          </a:xfrm>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pic>
        <p:nvPicPr>
          <p:cNvPr id="10" name="Picture 9">
            <a:extLst>
              <a:ext uri="{FF2B5EF4-FFF2-40B4-BE49-F238E27FC236}">
                <a16:creationId xmlns:a16="http://schemas.microsoft.com/office/drawing/2014/main" id="{824FA88C-C81C-E108-9040-9446A346381D}"/>
              </a:ext>
            </a:extLst>
          </p:cNvPr>
          <p:cNvPicPr>
            <a:picLocks noChangeAspect="1"/>
          </p:cNvPicPr>
          <p:nvPr/>
        </p:nvPicPr>
        <p:blipFill>
          <a:blip r:embed="rId2"/>
          <a:stretch>
            <a:fillRect/>
          </a:stretch>
        </p:blipFill>
        <p:spPr>
          <a:xfrm>
            <a:off x="8162694" y="1450669"/>
            <a:ext cx="3878416" cy="2771721"/>
          </a:xfrm>
          <a:prstGeom prst="rect">
            <a:avLst/>
          </a:prstGeom>
        </p:spPr>
      </p:pic>
    </p:spTree>
    <p:extLst>
      <p:ext uri="{BB962C8B-B14F-4D97-AF65-F5344CB8AC3E}">
        <p14:creationId xmlns:p14="http://schemas.microsoft.com/office/powerpoint/2010/main" val="382511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Further possible strategies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2265189"/>
            <a:ext cx="8450779" cy="4317856"/>
          </a:xfrm>
        </p:spPr>
        <p:txBody>
          <a:bodyPr/>
          <a:lstStyle/>
          <a:p>
            <a:r>
              <a:rPr lang="en-GB" dirty="0"/>
              <a:t>Of course, the scenario illustrated previously is extremely simplistic in nature, but demonstrates the key ideas of credit decisioning. </a:t>
            </a:r>
          </a:p>
          <a:p>
            <a:r>
              <a:rPr lang="en-GB" dirty="0"/>
              <a:t>Another more realistic strategy would be to:</a:t>
            </a:r>
          </a:p>
          <a:p>
            <a:pPr lvl="1"/>
            <a:r>
              <a:rPr lang="en-GB" dirty="0"/>
              <a:t>Decline the most risky group of customers</a:t>
            </a:r>
          </a:p>
          <a:p>
            <a:pPr lvl="1"/>
            <a:r>
              <a:rPr lang="en-GB" dirty="0"/>
              <a:t>Accept the riskier group of customers but give them small loans as a risk management technique</a:t>
            </a:r>
          </a:p>
          <a:p>
            <a:pPr lvl="1"/>
            <a:r>
              <a:rPr lang="en-GB" dirty="0"/>
              <a:t>Offer larger loans to the least risky group of customers. </a:t>
            </a:r>
          </a:p>
          <a:p>
            <a:r>
              <a:rPr lang="en-GB" dirty="0"/>
              <a:t>In practice, risk and income are two sides of the same coin; the best possible strategy would take into account both risk and income and the overall arching business strategy. </a:t>
            </a:r>
          </a:p>
          <a:p>
            <a:pPr marL="457200" lvl="1" indent="0">
              <a:buNone/>
            </a:pPr>
            <a:endParaRPr lang="en-GB" dirty="0"/>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pic>
        <p:nvPicPr>
          <p:cNvPr id="1026" name="Picture 2" descr="The Trade-offs of TDD. A break down of the opposing forces at… | by  Georgios Chinis | Medium">
            <a:extLst>
              <a:ext uri="{FF2B5EF4-FFF2-40B4-BE49-F238E27FC236}">
                <a16:creationId xmlns:a16="http://schemas.microsoft.com/office/drawing/2014/main" id="{CA51895B-81F6-C9FB-A0AC-92ECEB532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166" y="175527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06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274955"/>
            <a:ext cx="5117162" cy="1325563"/>
          </a:xfrm>
        </p:spPr>
        <p:txBody>
          <a:bodyPr/>
          <a:lstStyle/>
          <a:p>
            <a:r>
              <a:rPr lang="en-US" altLang="zh-CN" dirty="0"/>
              <a:t>Future work</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39252" y="1264834"/>
            <a:ext cx="4260180" cy="4953086"/>
          </a:xfrm>
        </p:spPr>
        <p:txBody>
          <a:bodyPr/>
          <a:lstStyle/>
          <a:p>
            <a:endParaRPr lang="en-US" dirty="0"/>
          </a:p>
          <a:p>
            <a:r>
              <a:rPr lang="en-US" dirty="0"/>
              <a:t>This was a quick proof of concept model developed for a technical exercise. Many of the modelling decisions was made with further future iterations in mind. Further work and potential avenues of analysis include:</a:t>
            </a:r>
          </a:p>
          <a:p>
            <a:pPr marL="285750" indent="-285750">
              <a:buFont typeface="Arial" panose="020B0604020202020204" pitchFamily="34" charset="0"/>
              <a:buChar char="•"/>
            </a:pPr>
            <a:r>
              <a:rPr lang="en-US" dirty="0"/>
              <a:t>Trial other model algorithms e.g. </a:t>
            </a:r>
            <a:r>
              <a:rPr lang="en-US" dirty="0" err="1"/>
              <a:t>LightGBM</a:t>
            </a:r>
            <a:r>
              <a:rPr lang="en-US" dirty="0"/>
              <a:t>, Neural nets, SVMs </a:t>
            </a:r>
            <a:r>
              <a:rPr lang="en-US" dirty="0" err="1"/>
              <a:t>etc</a:t>
            </a:r>
            <a:endParaRPr lang="en-US" dirty="0"/>
          </a:p>
          <a:p>
            <a:pPr marL="285750" indent="-285750">
              <a:buFont typeface="Arial" panose="020B0604020202020204" pitchFamily="34" charset="0"/>
              <a:buChar char="•"/>
            </a:pPr>
            <a:r>
              <a:rPr lang="en-US" dirty="0"/>
              <a:t>Greater feature engineering – creation of different features </a:t>
            </a:r>
          </a:p>
          <a:p>
            <a:pPr marL="285750" indent="-285750">
              <a:buFont typeface="Arial" panose="020B0604020202020204" pitchFamily="34" charset="0"/>
              <a:buChar char="•"/>
            </a:pPr>
            <a:r>
              <a:rPr lang="en-US" dirty="0"/>
              <a:t>More careful handling of outliers and missing values</a:t>
            </a:r>
          </a:p>
          <a:p>
            <a:pPr marL="285750" indent="-285750">
              <a:buFont typeface="Arial" panose="020B0604020202020204" pitchFamily="34" charset="0"/>
              <a:buChar char="•"/>
            </a:pPr>
            <a:r>
              <a:rPr lang="en-US" dirty="0"/>
              <a:t>More exhaustive and tuning of hyperparameters</a:t>
            </a:r>
          </a:p>
          <a:p>
            <a:pPr marL="285750" indent="-285750">
              <a:buFont typeface="Arial" panose="020B0604020202020204" pitchFamily="34" charset="0"/>
              <a:buChar char="•"/>
            </a:pPr>
            <a:r>
              <a:rPr lang="en-US" dirty="0"/>
              <a:t>Consider greater potential credit strategy options and illustrate the pros and cons of each approach.</a:t>
            </a:r>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Paidy – Give me some credit technical exercise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spTree>
    <p:extLst>
      <p:ext uri="{BB962C8B-B14F-4D97-AF65-F5344CB8AC3E}">
        <p14:creationId xmlns:p14="http://schemas.microsoft.com/office/powerpoint/2010/main" val="1221273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Any questions? </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26</a:t>
            </a:fld>
            <a:endParaRPr lang="en-US" altLang="zh-CN" noProof="0" dirty="0"/>
          </a:p>
        </p:txBody>
      </p:sp>
      <p:sp>
        <p:nvSpPr>
          <p:cNvPr id="8" name="Text Placeholder 7">
            <a:extLst>
              <a:ext uri="{FF2B5EF4-FFF2-40B4-BE49-F238E27FC236}">
                <a16:creationId xmlns:a16="http://schemas.microsoft.com/office/drawing/2014/main" id="{49765C11-3630-5406-9978-7CEC542FEA45}"/>
              </a:ext>
            </a:extLst>
          </p:cNvPr>
          <p:cNvSpPr>
            <a:spLocks noGrp="1"/>
          </p:cNvSpPr>
          <p:nvPr>
            <p:ph type="body" sz="quarter" idx="29"/>
          </p:nvPr>
        </p:nvSpPr>
        <p:spPr/>
        <p:txBody>
          <a:bodyPr/>
          <a:lstStyle/>
          <a:p>
            <a:endParaRPr lang="en-GB"/>
          </a:p>
        </p:txBody>
      </p:sp>
    </p:spTree>
    <p:extLst>
      <p:ext uri="{BB962C8B-B14F-4D97-AF65-F5344CB8AC3E}">
        <p14:creationId xmlns:p14="http://schemas.microsoft.com/office/powerpoint/2010/main" val="3295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389756" cy="1879791"/>
          </a:xfrm>
        </p:spPr>
        <p:txBody>
          <a:bodyPr/>
          <a:lstStyle/>
          <a:p>
            <a:r>
              <a:rPr lang="en-US" dirty="0"/>
              <a:t>Adam Tran</a:t>
            </a:r>
          </a:p>
          <a:p>
            <a:pPr lvl="0"/>
            <a:r>
              <a:rPr lang="en-US" dirty="0"/>
              <a:t>adamt0309@gmail.com</a:t>
            </a:r>
          </a:p>
          <a:p>
            <a:pPr lvl="0"/>
            <a:r>
              <a:rPr lang="en-US" dirty="0">
                <a:hlinkClick r:id="rId6"/>
              </a:rPr>
              <a:t>https://www.linkedin.com/in/adam-tran-20b80b43/</a:t>
            </a:r>
            <a:endParaRPr lang="en-US" dirty="0"/>
          </a:p>
          <a:p>
            <a:pPr lvl="0"/>
            <a:r>
              <a:rPr lang="en-US" dirty="0"/>
              <a:t>https://github.com/adamt0309/Kaggle-Credit-Paidy-technical-exercise</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274955"/>
            <a:ext cx="5117162" cy="1325563"/>
          </a:xfrm>
        </p:spPr>
        <p:txBody>
          <a:bodyPr/>
          <a:lstStyle/>
          <a:p>
            <a:r>
              <a:rPr lang="en-US" altLang="zh-CN" dirty="0"/>
              <a:t>Introductory overview</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39252" y="1264834"/>
            <a:ext cx="4260180" cy="4953086"/>
          </a:xfrm>
        </p:spPr>
        <p:txBody>
          <a:bodyPr/>
          <a:lstStyle/>
          <a:p>
            <a:endParaRPr lang="en-US" dirty="0"/>
          </a:p>
          <a:p>
            <a:r>
              <a:rPr lang="en-US" dirty="0"/>
              <a:t>Two datasets provided : </a:t>
            </a:r>
          </a:p>
          <a:p>
            <a:endParaRPr lang="en-US" dirty="0"/>
          </a:p>
          <a:p>
            <a:pPr marL="285750" indent="-285750">
              <a:buFont typeface="Arial" panose="020B0604020202020204" pitchFamily="34" charset="0"/>
              <a:buChar char="•"/>
            </a:pPr>
            <a:r>
              <a:rPr lang="en-US" dirty="0"/>
              <a:t>cs-training: 150k observations, 11 variables with a binary target flag.</a:t>
            </a:r>
          </a:p>
          <a:p>
            <a:pPr marL="285750" indent="-285750">
              <a:buFont typeface="Arial" panose="020B0604020202020204" pitchFamily="34" charset="0"/>
              <a:buChar char="•"/>
            </a:pPr>
            <a:r>
              <a:rPr lang="en-US" dirty="0"/>
              <a:t>Cs-test: This have the same structure as “cs-training”. Since the target variable flag has not been populated, this is mainly used for submissions to Kaggle and hence will not be considered for further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aim of the Kaggle competition was to build a model that predicts the probability of someone experiencing financial stress in the next two years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Paidy – Give me some credit technical exercise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Exploratory data analysis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Exploratory Data analysis</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Target variable and variables provided</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graphicFrame>
        <p:nvGraphicFramePr>
          <p:cNvPr id="6" name="Table 5">
            <a:extLst>
              <a:ext uri="{FF2B5EF4-FFF2-40B4-BE49-F238E27FC236}">
                <a16:creationId xmlns:a16="http://schemas.microsoft.com/office/drawing/2014/main" id="{0031562A-BCF0-7E21-7554-27FC663A2471}"/>
              </a:ext>
            </a:extLst>
          </p:cNvPr>
          <p:cNvGraphicFramePr>
            <a:graphicFrameLocks noGrp="1"/>
          </p:cNvGraphicFramePr>
          <p:nvPr>
            <p:extLst>
              <p:ext uri="{D42A27DB-BD31-4B8C-83A1-F6EECF244321}">
                <p14:modId xmlns:p14="http://schemas.microsoft.com/office/powerpoint/2010/main" val="1307992165"/>
              </p:ext>
            </p:extLst>
          </p:nvPr>
        </p:nvGraphicFramePr>
        <p:xfrm>
          <a:off x="6659291" y="1431037"/>
          <a:ext cx="5251915" cy="3114676"/>
        </p:xfrm>
        <a:graphic>
          <a:graphicData uri="http://schemas.openxmlformats.org/drawingml/2006/table">
            <a:tbl>
              <a:tblPr/>
              <a:tblGrid>
                <a:gridCol w="1646008">
                  <a:extLst>
                    <a:ext uri="{9D8B030D-6E8A-4147-A177-3AD203B41FA5}">
                      <a16:colId xmlns:a16="http://schemas.microsoft.com/office/drawing/2014/main" val="2788448121"/>
                    </a:ext>
                  </a:extLst>
                </a:gridCol>
                <a:gridCol w="3605907">
                  <a:extLst>
                    <a:ext uri="{9D8B030D-6E8A-4147-A177-3AD203B41FA5}">
                      <a16:colId xmlns:a16="http://schemas.microsoft.com/office/drawing/2014/main" val="1553813531"/>
                    </a:ext>
                  </a:extLst>
                </a:gridCol>
              </a:tblGrid>
              <a:tr h="158115">
                <a:tc>
                  <a:txBody>
                    <a:bodyPr/>
                    <a:lstStyle/>
                    <a:p>
                      <a:pPr algn="l" fontAlgn="b"/>
                      <a:r>
                        <a:rPr lang="en-GB" sz="1000" b="1" i="0" u="none" strike="noStrike">
                          <a:effectLst/>
                          <a:latin typeface="Arial" panose="020B0604020202020204" pitchFamily="34" charset="0"/>
                        </a:rPr>
                        <a:t>Variable Name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GB" sz="1000" b="1" i="0" u="none" strike="noStrike">
                          <a:effectLst/>
                          <a:latin typeface="Arial" panose="020B0604020202020204" pitchFamily="34" charset="0"/>
                        </a:rPr>
                        <a:t>Description</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266666293"/>
                  </a:ext>
                </a:extLst>
              </a:tr>
              <a:tr h="158115">
                <a:tc>
                  <a:txBody>
                    <a:bodyPr/>
                    <a:lstStyle/>
                    <a:p>
                      <a:pPr algn="l" fontAlgn="b"/>
                      <a:r>
                        <a:rPr lang="en-GB" sz="1000" b="1" i="0" u="none" strike="noStrike">
                          <a:effectLst/>
                          <a:latin typeface="Arial" panose="020B0604020202020204" pitchFamily="34" charset="0"/>
                        </a:rPr>
                        <a:t>SeriousDlqin2yrs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effectLst/>
                          <a:latin typeface="Arial" panose="020B0604020202020204" pitchFamily="34" charset="0"/>
                        </a:rPr>
                        <a:t>Person experienced 90 days past due delinquency or worse </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598505"/>
                  </a:ext>
                </a:extLst>
              </a:tr>
              <a:tr h="316230">
                <a:tc>
                  <a:txBody>
                    <a:bodyPr/>
                    <a:lstStyle/>
                    <a:p>
                      <a:pPr algn="l" fontAlgn="b"/>
                      <a:r>
                        <a:rPr lang="en-GB" sz="1000" b="0" i="0" u="none" strike="noStrike">
                          <a:effectLst/>
                          <a:latin typeface="Arial" panose="020B0604020202020204" pitchFamily="34" charset="0"/>
                        </a:rPr>
                        <a:t>RevolvingUtilizationOfUnsecuredLines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000" b="0" i="0" u="none" strike="noStrike">
                          <a:effectLst/>
                          <a:latin typeface="Arial" panose="020B0604020202020204" pitchFamily="34" charset="0"/>
                        </a:rPr>
                        <a:t>Total balance on credit cards and personal lines of credit except real estate and no installment debt like car loans divided by the sum of credit limits</a:t>
                      </a:r>
                    </a:p>
                  </a:txBody>
                  <a:tcPr marL="5443" marR="5443" marT="54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083500"/>
                  </a:ext>
                </a:extLst>
              </a:tr>
              <a:tr h="158115">
                <a:tc>
                  <a:txBody>
                    <a:bodyPr/>
                    <a:lstStyle/>
                    <a:p>
                      <a:pPr algn="l" fontAlgn="b"/>
                      <a:r>
                        <a:rPr lang="en-GB" sz="1000" b="0" i="0" u="none" strike="noStrike">
                          <a:effectLst/>
                          <a:latin typeface="Arial" panose="020B0604020202020204" pitchFamily="34" charset="0"/>
                        </a:rPr>
                        <a:t>age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Age of borrower in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4984361"/>
                  </a:ext>
                </a:extLst>
              </a:tr>
              <a:tr h="158115">
                <a:tc>
                  <a:txBody>
                    <a:bodyPr/>
                    <a:lstStyle/>
                    <a:p>
                      <a:pPr algn="l" fontAlgn="b"/>
                      <a:r>
                        <a:rPr lang="en-GB" sz="1000" b="0" i="0" u="none" strike="noStrike">
                          <a:effectLst/>
                          <a:latin typeface="Arial" panose="020B0604020202020204" pitchFamily="34" charset="0"/>
                        </a:rPr>
                        <a:t>NumberOfTime30-59DaysPastDueNotWorse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30-59 days past due but no worse in the last 2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299335"/>
                  </a:ext>
                </a:extLst>
              </a:tr>
              <a:tr h="158115">
                <a:tc>
                  <a:txBody>
                    <a:bodyPr/>
                    <a:lstStyle/>
                    <a:p>
                      <a:pPr algn="l" fontAlgn="b"/>
                      <a:r>
                        <a:rPr lang="en-GB" sz="1000" b="0" i="0" u="none" strike="noStrike">
                          <a:effectLst/>
                          <a:latin typeface="Arial" panose="020B0604020202020204" pitchFamily="34" charset="0"/>
                        </a:rPr>
                        <a:t>DebtRatio</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Monthly debt payments, alimony,living costs divided by monthy gross 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894620"/>
                  </a:ext>
                </a:extLst>
              </a:tr>
              <a:tr h="158115">
                <a:tc>
                  <a:txBody>
                    <a:bodyPr/>
                    <a:lstStyle/>
                    <a:p>
                      <a:pPr algn="l" fontAlgn="b"/>
                      <a:r>
                        <a:rPr lang="en-GB" sz="1000" b="0" i="0" u="none" strike="noStrike">
                          <a:effectLst/>
                          <a:latin typeface="Arial" panose="020B0604020202020204" pitchFamily="34" charset="0"/>
                        </a:rPr>
                        <a:t>MonthlyIncome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Monthly 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762442"/>
                  </a:ext>
                </a:extLst>
              </a:tr>
              <a:tr h="158115">
                <a:tc>
                  <a:txBody>
                    <a:bodyPr/>
                    <a:lstStyle/>
                    <a:p>
                      <a:pPr algn="l" fontAlgn="b"/>
                      <a:r>
                        <a:rPr lang="en-GB" sz="1000" b="0" i="0" u="none" strike="noStrike">
                          <a:effectLst/>
                          <a:latin typeface="Arial" panose="020B0604020202020204" pitchFamily="34" charset="0"/>
                        </a:rPr>
                        <a:t>NumberOfOpenCreditLinesAndLoans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Open loans (installment like car loan or mortgage) and Lines of credit (e.g. credit cards)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521783"/>
                  </a:ext>
                </a:extLst>
              </a:tr>
              <a:tr h="158115">
                <a:tc>
                  <a:txBody>
                    <a:bodyPr/>
                    <a:lstStyle/>
                    <a:p>
                      <a:pPr algn="l" fontAlgn="b"/>
                      <a:r>
                        <a:rPr lang="en-GB" sz="1000" b="0" i="0" u="none" strike="noStrike">
                          <a:effectLst/>
                          <a:latin typeface="Arial" panose="020B0604020202020204" pitchFamily="34" charset="0"/>
                        </a:rPr>
                        <a:t>NumberOfTimes90DaysLate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90 days or more past due.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229694"/>
                  </a:ext>
                </a:extLst>
              </a:tr>
              <a:tr h="158115">
                <a:tc>
                  <a:txBody>
                    <a:bodyPr/>
                    <a:lstStyle/>
                    <a:p>
                      <a:pPr algn="l" fontAlgn="b"/>
                      <a:r>
                        <a:rPr lang="en-GB" sz="1000" b="0" i="0" u="none" strike="noStrike">
                          <a:effectLst/>
                          <a:latin typeface="Arial" panose="020B0604020202020204" pitchFamily="34" charset="0"/>
                        </a:rPr>
                        <a:t>NumberRealEstateLoansOrLines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mortgage and real estate loans including home equity lines of credit</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766622"/>
                  </a:ext>
                </a:extLst>
              </a:tr>
              <a:tr h="158115">
                <a:tc>
                  <a:txBody>
                    <a:bodyPr/>
                    <a:lstStyle/>
                    <a:p>
                      <a:pPr algn="l" fontAlgn="b"/>
                      <a:r>
                        <a:rPr lang="en-GB" sz="1000" b="0" i="0" u="none" strike="noStrike" dirty="0">
                          <a:effectLst/>
                          <a:latin typeface="Arial" panose="020B0604020202020204" pitchFamily="34" charset="0"/>
                        </a:rPr>
                        <a:t>NumberOfTime60-89DaysPastDueNotWorse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60-89 days past due but no worse in the last 2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51546"/>
                  </a:ext>
                </a:extLst>
              </a:tr>
              <a:tr h="158115">
                <a:tc>
                  <a:txBody>
                    <a:bodyPr/>
                    <a:lstStyle/>
                    <a:p>
                      <a:pPr algn="l" fontAlgn="b"/>
                      <a:r>
                        <a:rPr lang="en-GB" sz="1000" b="0" i="0" u="none" strike="noStrike">
                          <a:effectLst/>
                          <a:latin typeface="Arial" panose="020B0604020202020204" pitchFamily="34" charset="0"/>
                        </a:rPr>
                        <a:t>NumberOfDependents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effectLst/>
                          <a:latin typeface="Arial" panose="020B0604020202020204" pitchFamily="34" charset="0"/>
                        </a:rPr>
                        <a:t>Number of dependents in family excluding themselves (spouse, children etc.)</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6867800"/>
                  </a:ext>
                </a:extLst>
              </a:tr>
            </a:tbl>
          </a:graphicData>
        </a:graphic>
      </p:graphicFrame>
      <p:pic>
        <p:nvPicPr>
          <p:cNvPr id="9" name="Picture 8">
            <a:extLst>
              <a:ext uri="{FF2B5EF4-FFF2-40B4-BE49-F238E27FC236}">
                <a16:creationId xmlns:a16="http://schemas.microsoft.com/office/drawing/2014/main" id="{F14DAC43-8CEA-7FAE-C80F-8AB11CDEF18D}"/>
              </a:ext>
            </a:extLst>
          </p:cNvPr>
          <p:cNvPicPr>
            <a:picLocks noChangeAspect="1"/>
          </p:cNvPicPr>
          <p:nvPr/>
        </p:nvPicPr>
        <p:blipFill>
          <a:blip r:embed="rId2"/>
          <a:stretch>
            <a:fillRect/>
          </a:stretch>
        </p:blipFill>
        <p:spPr>
          <a:xfrm>
            <a:off x="6843131" y="4545713"/>
            <a:ext cx="2442117" cy="2302567"/>
          </a:xfrm>
          <a:prstGeom prst="rect">
            <a:avLst/>
          </a:prstGeom>
        </p:spPr>
      </p:pic>
      <p:sp>
        <p:nvSpPr>
          <p:cNvPr id="10" name="Text Placeholder 19">
            <a:extLst>
              <a:ext uri="{FF2B5EF4-FFF2-40B4-BE49-F238E27FC236}">
                <a16:creationId xmlns:a16="http://schemas.microsoft.com/office/drawing/2014/main" id="{6E418305-567E-EDFF-3DD9-C981BA0CC49F}"/>
              </a:ext>
            </a:extLst>
          </p:cNvPr>
          <p:cNvSpPr txBox="1">
            <a:spLocks/>
          </p:cNvSpPr>
          <p:nvPr/>
        </p:nvSpPr>
        <p:spPr>
          <a:xfrm>
            <a:off x="874511" y="2059078"/>
            <a:ext cx="4260180" cy="4077384"/>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t>The target variable is a 90 </a:t>
            </a:r>
            <a:r>
              <a:rPr lang="en-US" sz="1600" dirty="0" err="1"/>
              <a:t>dpd</a:t>
            </a:r>
            <a:r>
              <a:rPr lang="en-US" sz="1600" dirty="0"/>
              <a:t> in 2 years flag. From looking at the target variable, it is highly imbalanced and has high defaults (6.7% of accounts default) compared to a normal lending book. This suggests this is either a subprime book, or in some sort of more risky product type/country e.g. payday lending.</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There is a variety of information provided such as </a:t>
            </a:r>
          </a:p>
          <a:p>
            <a:pPr marL="628650" lvl="1" indent="-171450">
              <a:buFont typeface="Arial" panose="020B0604020202020204" pitchFamily="34" charset="0"/>
              <a:buChar char="•"/>
            </a:pPr>
            <a:r>
              <a:rPr lang="en-US" sz="1600" b="1" dirty="0"/>
              <a:t>Arrears data</a:t>
            </a:r>
            <a:r>
              <a:rPr lang="en-US" sz="1600" dirty="0"/>
              <a:t>: Different indicators if borrower has been in different states of arrears</a:t>
            </a:r>
          </a:p>
          <a:p>
            <a:pPr marL="628650" lvl="1" indent="-171450">
              <a:buFont typeface="Arial" panose="020B0604020202020204" pitchFamily="34" charset="0"/>
              <a:buChar char="•"/>
            </a:pPr>
            <a:r>
              <a:rPr lang="en-US" sz="1600" b="1" dirty="0"/>
              <a:t>Borrower specific information</a:t>
            </a:r>
            <a:r>
              <a:rPr lang="en-US" sz="1600" dirty="0"/>
              <a:t>: Age, Number of </a:t>
            </a:r>
            <a:r>
              <a:rPr lang="en-US" sz="1600" dirty="0" err="1"/>
              <a:t>dependants</a:t>
            </a:r>
            <a:r>
              <a:rPr lang="en-US" sz="1600" dirty="0"/>
              <a:t>, Monthly Income, Debt Ratio</a:t>
            </a:r>
          </a:p>
          <a:p>
            <a:pPr marL="628650" lvl="1" indent="-171450">
              <a:buFont typeface="Arial" panose="020B0604020202020204" pitchFamily="34" charset="0"/>
              <a:buChar char="•"/>
            </a:pPr>
            <a:r>
              <a:rPr lang="en-US" sz="1600" b="1" dirty="0"/>
              <a:t>Credit information</a:t>
            </a:r>
            <a:r>
              <a:rPr lang="en-US" sz="1600" dirty="0"/>
              <a:t>: </a:t>
            </a:r>
            <a:r>
              <a:rPr lang="en-US" sz="1600" dirty="0" err="1"/>
              <a:t>Utilisation</a:t>
            </a:r>
            <a:r>
              <a:rPr lang="en-US" sz="1600" dirty="0"/>
              <a:t> of Credit, number of open loans/credit cards, number of mortgages etc.</a:t>
            </a:r>
          </a:p>
          <a:p>
            <a:pPr marL="285750" indent="-285750">
              <a:buFont typeface="Arial" panose="020B0604020202020204" pitchFamily="34" charset="0"/>
              <a:buChar char="•"/>
            </a:pPr>
            <a:endParaRPr lang="en-US" dirty="0"/>
          </a:p>
        </p:txBody>
      </p:sp>
      <p:sp>
        <p:nvSpPr>
          <p:cNvPr id="7" name="Footer Placeholder 3">
            <a:extLst>
              <a:ext uri="{FF2B5EF4-FFF2-40B4-BE49-F238E27FC236}">
                <a16:creationId xmlns:a16="http://schemas.microsoft.com/office/drawing/2014/main" id="{A8BAF818-EE5E-42EA-234E-7B7DA28A69F4}"/>
              </a:ext>
            </a:extLst>
          </p:cNvPr>
          <p:cNvSpPr>
            <a:spLocks noGrp="1"/>
          </p:cNvSpPr>
          <p:nvPr>
            <p:ph type="ftr" sz="quarter" idx="28"/>
          </p:nvPr>
        </p:nvSpPr>
        <p:spPr>
          <a:xfrm>
            <a:off x="406130" y="6507852"/>
            <a:ext cx="4114800" cy="365125"/>
          </a:xfrm>
        </p:spPr>
        <p:txBody>
          <a:bodyPr/>
          <a:lstStyle/>
          <a:p>
            <a:r>
              <a:rPr lang="en-US" dirty="0"/>
              <a:t>Paidy – Give me some credit technical exercise</a:t>
            </a:r>
          </a:p>
        </p:txBody>
      </p:sp>
    </p:spTree>
    <p:extLst>
      <p:ext uri="{BB962C8B-B14F-4D97-AF65-F5344CB8AC3E}">
        <p14:creationId xmlns:p14="http://schemas.microsoft.com/office/powerpoint/2010/main" val="214930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pic>
        <p:nvPicPr>
          <p:cNvPr id="6" name="Picture 5">
            <a:extLst>
              <a:ext uri="{FF2B5EF4-FFF2-40B4-BE49-F238E27FC236}">
                <a16:creationId xmlns:a16="http://schemas.microsoft.com/office/drawing/2014/main" id="{BAAE5674-20FF-F133-6C90-46A3AF49EFA8}"/>
              </a:ext>
            </a:extLst>
          </p:cNvPr>
          <p:cNvPicPr>
            <a:picLocks noChangeAspect="1"/>
          </p:cNvPicPr>
          <p:nvPr/>
        </p:nvPicPr>
        <p:blipFill>
          <a:blip r:embed="rId2"/>
          <a:stretch>
            <a:fillRect/>
          </a:stretch>
        </p:blipFill>
        <p:spPr>
          <a:xfrm>
            <a:off x="161808" y="0"/>
            <a:ext cx="9058275" cy="2266950"/>
          </a:xfrm>
          <a:prstGeom prst="rect">
            <a:avLst/>
          </a:prstGeom>
        </p:spPr>
      </p:pic>
      <p:pic>
        <p:nvPicPr>
          <p:cNvPr id="10" name="Picture 9">
            <a:extLst>
              <a:ext uri="{FF2B5EF4-FFF2-40B4-BE49-F238E27FC236}">
                <a16:creationId xmlns:a16="http://schemas.microsoft.com/office/drawing/2014/main" id="{853C09A4-A4F5-6EAE-B2B3-7AE7BD048E45}"/>
              </a:ext>
            </a:extLst>
          </p:cNvPr>
          <p:cNvPicPr>
            <a:picLocks noChangeAspect="1"/>
          </p:cNvPicPr>
          <p:nvPr/>
        </p:nvPicPr>
        <p:blipFill>
          <a:blip r:embed="rId3"/>
          <a:stretch>
            <a:fillRect/>
          </a:stretch>
        </p:blipFill>
        <p:spPr>
          <a:xfrm>
            <a:off x="152283" y="2261235"/>
            <a:ext cx="9067800" cy="1981200"/>
          </a:xfrm>
          <a:prstGeom prst="rect">
            <a:avLst/>
          </a:prstGeom>
        </p:spPr>
      </p:pic>
      <p:pic>
        <p:nvPicPr>
          <p:cNvPr id="12" name="Picture 11">
            <a:extLst>
              <a:ext uri="{FF2B5EF4-FFF2-40B4-BE49-F238E27FC236}">
                <a16:creationId xmlns:a16="http://schemas.microsoft.com/office/drawing/2014/main" id="{1AB417F0-6919-5AA0-FF53-64C14D900698}"/>
              </a:ext>
            </a:extLst>
          </p:cNvPr>
          <p:cNvPicPr>
            <a:picLocks noChangeAspect="1"/>
          </p:cNvPicPr>
          <p:nvPr/>
        </p:nvPicPr>
        <p:blipFill>
          <a:blip r:embed="rId4"/>
          <a:stretch>
            <a:fillRect/>
          </a:stretch>
        </p:blipFill>
        <p:spPr>
          <a:xfrm>
            <a:off x="152283" y="4155689"/>
            <a:ext cx="9058275" cy="1981200"/>
          </a:xfrm>
          <a:prstGeom prst="rect">
            <a:avLst/>
          </a:prstGeom>
        </p:spPr>
      </p:pic>
    </p:spTree>
    <p:extLst>
      <p:ext uri="{BB962C8B-B14F-4D97-AF65-F5344CB8AC3E}">
        <p14:creationId xmlns:p14="http://schemas.microsoft.com/office/powerpoint/2010/main" val="419984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pic>
        <p:nvPicPr>
          <p:cNvPr id="3" name="Picture 2">
            <a:extLst>
              <a:ext uri="{FF2B5EF4-FFF2-40B4-BE49-F238E27FC236}">
                <a16:creationId xmlns:a16="http://schemas.microsoft.com/office/drawing/2014/main" id="{D031A802-1C79-0754-B848-7B7324672445}"/>
              </a:ext>
            </a:extLst>
          </p:cNvPr>
          <p:cNvPicPr>
            <a:picLocks noChangeAspect="1"/>
          </p:cNvPicPr>
          <p:nvPr/>
        </p:nvPicPr>
        <p:blipFill>
          <a:blip r:embed="rId2"/>
          <a:stretch>
            <a:fillRect/>
          </a:stretch>
        </p:blipFill>
        <p:spPr>
          <a:xfrm>
            <a:off x="422854" y="274955"/>
            <a:ext cx="9058275" cy="1981200"/>
          </a:xfrm>
          <a:prstGeom prst="rect">
            <a:avLst/>
          </a:prstGeom>
        </p:spPr>
      </p:pic>
      <p:pic>
        <p:nvPicPr>
          <p:cNvPr id="8" name="Picture 7">
            <a:extLst>
              <a:ext uri="{FF2B5EF4-FFF2-40B4-BE49-F238E27FC236}">
                <a16:creationId xmlns:a16="http://schemas.microsoft.com/office/drawing/2014/main" id="{2B15D453-2E1A-80DE-4E16-2F82E533218C}"/>
              </a:ext>
            </a:extLst>
          </p:cNvPr>
          <p:cNvPicPr>
            <a:picLocks noChangeAspect="1"/>
          </p:cNvPicPr>
          <p:nvPr/>
        </p:nvPicPr>
        <p:blipFill>
          <a:blip r:embed="rId3"/>
          <a:stretch>
            <a:fillRect/>
          </a:stretch>
        </p:blipFill>
        <p:spPr>
          <a:xfrm>
            <a:off x="453769" y="2115455"/>
            <a:ext cx="9058275" cy="1981200"/>
          </a:xfrm>
          <a:prstGeom prst="rect">
            <a:avLst/>
          </a:prstGeom>
        </p:spPr>
      </p:pic>
      <p:sp>
        <p:nvSpPr>
          <p:cNvPr id="9" name="Table Placeholder 2">
            <a:extLst>
              <a:ext uri="{FF2B5EF4-FFF2-40B4-BE49-F238E27FC236}">
                <a16:creationId xmlns:a16="http://schemas.microsoft.com/office/drawing/2014/main" id="{45F643CA-457E-D037-E06C-8AF9BA59467E}"/>
              </a:ext>
            </a:extLst>
          </p:cNvPr>
          <p:cNvSpPr>
            <a:spLocks noGrp="1"/>
          </p:cNvSpPr>
          <p:nvPr>
            <p:ph type="tbl" sz="quarter" idx="27"/>
          </p:nvPr>
        </p:nvSpPr>
        <p:spPr>
          <a:xfrm>
            <a:off x="613793" y="4190130"/>
            <a:ext cx="8676395" cy="1597353"/>
          </a:xfrm>
        </p:spPr>
        <p:txBody>
          <a:bodyPr/>
          <a:lstStyle/>
          <a:p>
            <a:r>
              <a:rPr lang="en-GB" dirty="0"/>
              <a:t>As we can see  from the distribution graphs of the predictive variables, there is a lot of white space on some of these charts. This tells us that we have an outlier issue in our data; it is a good idea to account for this prior to modelling as this may cause bias and inefficiencies in our model algorithm.</a:t>
            </a:r>
          </a:p>
        </p:txBody>
      </p:sp>
    </p:spTree>
    <p:extLst>
      <p:ext uri="{BB962C8B-B14F-4D97-AF65-F5344CB8AC3E}">
        <p14:creationId xmlns:p14="http://schemas.microsoft.com/office/powerpoint/2010/main" val="83022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6EFC-2559-BDA0-548B-98D2868355E1}"/>
              </a:ext>
            </a:extLst>
          </p:cNvPr>
          <p:cNvSpPr>
            <a:spLocks noGrp="1"/>
          </p:cNvSpPr>
          <p:nvPr>
            <p:ph type="title"/>
          </p:nvPr>
        </p:nvSpPr>
        <p:spPr/>
        <p:txBody>
          <a:bodyPr/>
          <a:lstStyle/>
          <a:p>
            <a:r>
              <a:rPr lang="en-GB" dirty="0"/>
              <a:t>Outliers and Missing Values</a:t>
            </a:r>
          </a:p>
        </p:txBody>
      </p:sp>
      <p:sp>
        <p:nvSpPr>
          <p:cNvPr id="3" name="Table Placeholder 2">
            <a:extLst>
              <a:ext uri="{FF2B5EF4-FFF2-40B4-BE49-F238E27FC236}">
                <a16:creationId xmlns:a16="http://schemas.microsoft.com/office/drawing/2014/main" id="{EECB3046-4641-DBB6-A9AC-18ED7D467B27}"/>
              </a:ext>
            </a:extLst>
          </p:cNvPr>
          <p:cNvSpPr>
            <a:spLocks noGrp="1"/>
          </p:cNvSpPr>
          <p:nvPr>
            <p:ph type="tbl" sz="quarter" idx="27"/>
          </p:nvPr>
        </p:nvSpPr>
        <p:spPr/>
        <p:txBody>
          <a:bodyPr/>
          <a:lstStyle/>
          <a:p>
            <a:r>
              <a:rPr lang="en-GB" sz="1600" b="1" dirty="0"/>
              <a:t>Outliers: </a:t>
            </a:r>
            <a:r>
              <a:rPr lang="en-GB" sz="1600" dirty="0"/>
              <a:t>Each of the variables that had outliers were individually investigated and treated:</a:t>
            </a:r>
          </a:p>
          <a:p>
            <a:pPr lvl="1"/>
            <a:r>
              <a:rPr lang="en-GB" sz="1600" b="1" dirty="0"/>
              <a:t>Arrears variables</a:t>
            </a:r>
            <a:r>
              <a:rPr lang="en-GB" sz="1600" dirty="0"/>
              <a:t>: “NumberOfTime30-59DaysPastDueNotWorse”, “NumberOfTimes90DaysLate”, “NumberOfTime60-89DaysPastDueNotWorse”: All of these variables had values of 96/98 as their outliers. Previous max values range between 11-17 for each of these variables. The default rate of the outliers are significantly high, suggesting that they belong to the high values – the outliers were assigned the max values of that particular variable. (11-17)</a:t>
            </a:r>
          </a:p>
          <a:p>
            <a:pPr lvl="1"/>
            <a:r>
              <a:rPr lang="en-GB" sz="1600" b="1" dirty="0"/>
              <a:t>Debt Ratio, Monthly Income </a:t>
            </a:r>
            <a:r>
              <a:rPr lang="en-GB" sz="1600" dirty="0"/>
              <a:t>had significant outliers but this was not judged to be a result of erroneous data collection but rather natural outliers created as a result of extremely low denominators and the natural spread of income. Interestingly, when debt ratio was greater than one, monthly income was always missing; stating that perhaps these high ratios are due to missing income. However, since we do not have further context behind the reason for these high values, it was decided to apply log transformation on the original variables was applied to reduce the effect of outliers. </a:t>
            </a:r>
          </a:p>
          <a:p>
            <a:pPr lvl="1"/>
            <a:r>
              <a:rPr lang="en-GB" sz="1600" b="1" dirty="0"/>
              <a:t>Revolving Utilisation </a:t>
            </a:r>
            <a:r>
              <a:rPr lang="en-GB" sz="1600" dirty="0"/>
              <a:t>was also problematic – with a mean of six. This was driven by some extremely large value (50708 being the highest). There were 254 accounts where this was higher than 5, and the average default rate of these accounts were checked. It was seen that there default rate was relatively benign, hence suggesting this is more of an data error issue. It was decided to drop these accounts from our training data.</a:t>
            </a:r>
          </a:p>
          <a:p>
            <a:r>
              <a:rPr lang="en-GB" sz="1600" b="1" dirty="0"/>
              <a:t>Missing Values</a:t>
            </a:r>
            <a:r>
              <a:rPr lang="en-GB" sz="1600" dirty="0"/>
              <a:t>: Only two variable had missing information; Monthly Income and Number of dependants. For number of dependants, it felt appropriate to assign it 0 if missing. For monthly income, due to the uncertain nature of why data was missing, it was decided to leave that as missing as </a:t>
            </a:r>
            <a:r>
              <a:rPr lang="en-GB" sz="1600" dirty="0" err="1"/>
              <a:t>XGBoost</a:t>
            </a:r>
            <a:r>
              <a:rPr lang="en-GB" sz="1600" dirty="0"/>
              <a:t> is, by it’s nature, highly suited to dealing with missing data. Inferring too much at this stage for monthly income would be a risk.</a:t>
            </a:r>
          </a:p>
        </p:txBody>
      </p:sp>
      <p:sp>
        <p:nvSpPr>
          <p:cNvPr id="5" name="Slide Number Placeholder 4">
            <a:extLst>
              <a:ext uri="{FF2B5EF4-FFF2-40B4-BE49-F238E27FC236}">
                <a16:creationId xmlns:a16="http://schemas.microsoft.com/office/drawing/2014/main" id="{01B9A410-644A-9BE8-525F-475712E25C7A}"/>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8194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6EFC-2559-BDA0-548B-98D2868355E1}"/>
              </a:ext>
            </a:extLst>
          </p:cNvPr>
          <p:cNvSpPr>
            <a:spLocks noGrp="1"/>
          </p:cNvSpPr>
          <p:nvPr>
            <p:ph type="title"/>
          </p:nvPr>
        </p:nvSpPr>
        <p:spPr/>
        <p:txBody>
          <a:bodyPr/>
          <a:lstStyle/>
          <a:p>
            <a:r>
              <a:rPr lang="en-GB" dirty="0"/>
              <a:t>Outliers and Missing Values</a:t>
            </a:r>
          </a:p>
        </p:txBody>
      </p:sp>
      <p:sp>
        <p:nvSpPr>
          <p:cNvPr id="5" name="Slide Number Placeholder 4">
            <a:extLst>
              <a:ext uri="{FF2B5EF4-FFF2-40B4-BE49-F238E27FC236}">
                <a16:creationId xmlns:a16="http://schemas.microsoft.com/office/drawing/2014/main" id="{01B9A410-644A-9BE8-525F-475712E25C7A}"/>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8" name="Picture 7">
            <a:extLst>
              <a:ext uri="{FF2B5EF4-FFF2-40B4-BE49-F238E27FC236}">
                <a16:creationId xmlns:a16="http://schemas.microsoft.com/office/drawing/2014/main" id="{8C8F07F8-8F3A-F944-2109-5A724553E980}"/>
              </a:ext>
            </a:extLst>
          </p:cNvPr>
          <p:cNvPicPr>
            <a:picLocks noChangeAspect="1"/>
          </p:cNvPicPr>
          <p:nvPr/>
        </p:nvPicPr>
        <p:blipFill>
          <a:blip r:embed="rId2"/>
          <a:stretch>
            <a:fillRect/>
          </a:stretch>
        </p:blipFill>
        <p:spPr>
          <a:xfrm>
            <a:off x="849000" y="1431037"/>
            <a:ext cx="3914775" cy="2647950"/>
          </a:xfrm>
          <a:prstGeom prst="rect">
            <a:avLst/>
          </a:prstGeom>
        </p:spPr>
      </p:pic>
      <p:pic>
        <p:nvPicPr>
          <p:cNvPr id="10" name="Picture 9">
            <a:extLst>
              <a:ext uri="{FF2B5EF4-FFF2-40B4-BE49-F238E27FC236}">
                <a16:creationId xmlns:a16="http://schemas.microsoft.com/office/drawing/2014/main" id="{386A522B-4F2F-C9A6-E3A8-12FD6F8A4DB4}"/>
              </a:ext>
            </a:extLst>
          </p:cNvPr>
          <p:cNvPicPr>
            <a:picLocks noChangeAspect="1"/>
          </p:cNvPicPr>
          <p:nvPr/>
        </p:nvPicPr>
        <p:blipFill>
          <a:blip r:embed="rId3"/>
          <a:stretch>
            <a:fillRect/>
          </a:stretch>
        </p:blipFill>
        <p:spPr>
          <a:xfrm>
            <a:off x="5670042" y="1497239"/>
            <a:ext cx="3733800" cy="2657475"/>
          </a:xfrm>
          <a:prstGeom prst="rect">
            <a:avLst/>
          </a:prstGeom>
        </p:spPr>
      </p:pic>
      <p:pic>
        <p:nvPicPr>
          <p:cNvPr id="12" name="Picture 11">
            <a:extLst>
              <a:ext uri="{FF2B5EF4-FFF2-40B4-BE49-F238E27FC236}">
                <a16:creationId xmlns:a16="http://schemas.microsoft.com/office/drawing/2014/main" id="{EC3E3D27-6A41-8142-EF43-F932BA6AA8B2}"/>
              </a:ext>
            </a:extLst>
          </p:cNvPr>
          <p:cNvPicPr>
            <a:picLocks noChangeAspect="1"/>
          </p:cNvPicPr>
          <p:nvPr/>
        </p:nvPicPr>
        <p:blipFill>
          <a:blip r:embed="rId4"/>
          <a:stretch>
            <a:fillRect/>
          </a:stretch>
        </p:blipFill>
        <p:spPr>
          <a:xfrm>
            <a:off x="944249" y="3935095"/>
            <a:ext cx="3724275" cy="2647950"/>
          </a:xfrm>
          <a:prstGeom prst="rect">
            <a:avLst/>
          </a:prstGeom>
        </p:spPr>
      </p:pic>
      <p:pic>
        <p:nvPicPr>
          <p:cNvPr id="14" name="Picture 13">
            <a:extLst>
              <a:ext uri="{FF2B5EF4-FFF2-40B4-BE49-F238E27FC236}">
                <a16:creationId xmlns:a16="http://schemas.microsoft.com/office/drawing/2014/main" id="{AE9A81CB-98ED-5F34-4D44-81B40A98815B}"/>
              </a:ext>
            </a:extLst>
          </p:cNvPr>
          <p:cNvPicPr>
            <a:picLocks noChangeAspect="1"/>
          </p:cNvPicPr>
          <p:nvPr/>
        </p:nvPicPr>
        <p:blipFill>
          <a:blip r:embed="rId5"/>
          <a:stretch>
            <a:fillRect/>
          </a:stretch>
        </p:blipFill>
        <p:spPr>
          <a:xfrm>
            <a:off x="5765293" y="3935095"/>
            <a:ext cx="3676650" cy="2657475"/>
          </a:xfrm>
          <a:prstGeom prst="rect">
            <a:avLst/>
          </a:prstGeom>
        </p:spPr>
      </p:pic>
      <p:sp>
        <p:nvSpPr>
          <p:cNvPr id="15" name="Arrow: Right 14">
            <a:extLst>
              <a:ext uri="{FF2B5EF4-FFF2-40B4-BE49-F238E27FC236}">
                <a16:creationId xmlns:a16="http://schemas.microsoft.com/office/drawing/2014/main" id="{D2D7EDE1-FB3E-7490-99F9-F7852C9D256E}"/>
              </a:ext>
            </a:extLst>
          </p:cNvPr>
          <p:cNvSpPr/>
          <p:nvPr/>
        </p:nvSpPr>
        <p:spPr>
          <a:xfrm>
            <a:off x="4668524" y="3317473"/>
            <a:ext cx="915794" cy="560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59E6127-2ACA-00D0-B6B6-174662EF0512}"/>
              </a:ext>
            </a:extLst>
          </p:cNvPr>
          <p:cNvSpPr txBox="1"/>
          <p:nvPr/>
        </p:nvSpPr>
        <p:spPr>
          <a:xfrm>
            <a:off x="9578898" y="265430"/>
            <a:ext cx="2453268" cy="3323987"/>
          </a:xfrm>
          <a:prstGeom prst="rect">
            <a:avLst/>
          </a:prstGeom>
          <a:noFill/>
        </p:spPr>
        <p:txBody>
          <a:bodyPr wrap="square">
            <a:spAutoFit/>
          </a:bodyPr>
          <a:lstStyle/>
          <a:p>
            <a:r>
              <a:rPr lang="en-GB" sz="1400" dirty="0"/>
              <a:t>Note: Since this is a Kaggle competition, it would have been important for me to also check the distribution of the submission dataset and seeing if these issues also occur in the submission dataset to obtain the highest possible score. Since this is more of a technical exercises and there is no need to submit to Kaggle, I have focused my analysis purely on the distributions of this dataset.</a:t>
            </a:r>
          </a:p>
        </p:txBody>
      </p:sp>
    </p:spTree>
    <p:extLst>
      <p:ext uri="{BB962C8B-B14F-4D97-AF65-F5344CB8AC3E}">
        <p14:creationId xmlns:p14="http://schemas.microsoft.com/office/powerpoint/2010/main" val="2762547238"/>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E0D8C9A-C895-482B-B501-694996FFDE4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2504</Words>
  <Application>Microsoft Office PowerPoint</Application>
  <PresentationFormat>Widescreen</PresentationFormat>
  <Paragraphs>223</Paragraphs>
  <Slides>27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等线</vt:lpstr>
      <vt:lpstr>Abadi</vt:lpstr>
      <vt:lpstr>Arial</vt:lpstr>
      <vt:lpstr>Calibri</vt:lpstr>
      <vt:lpstr>Posterama Text Black</vt:lpstr>
      <vt:lpstr>Posterama Text SemiBold</vt:lpstr>
      <vt:lpstr>Custom</vt:lpstr>
      <vt:lpstr>Paidy – Give me some credit Technical exercise</vt:lpstr>
      <vt:lpstr>Contents</vt:lpstr>
      <vt:lpstr>Introductory overview</vt:lpstr>
      <vt:lpstr>Exploratory data analysis</vt:lpstr>
      <vt:lpstr>Target variable and variables provided</vt:lpstr>
      <vt:lpstr>PowerPoint Presentation</vt:lpstr>
      <vt:lpstr>PowerPoint Presentation</vt:lpstr>
      <vt:lpstr>Outliers and Missing Values</vt:lpstr>
      <vt:lpstr>Outliers and Missing Values</vt:lpstr>
      <vt:lpstr>Feature Engineering</vt:lpstr>
      <vt:lpstr>Overview of correlations</vt:lpstr>
      <vt:lpstr>Information Value</vt:lpstr>
      <vt:lpstr>Model</vt:lpstr>
      <vt:lpstr>Choice of model algorithm</vt:lpstr>
      <vt:lpstr>Hyperparameters + tuning approach</vt:lpstr>
      <vt:lpstr>Important XGBoost Hyperparameters</vt:lpstr>
      <vt:lpstr>Validation</vt:lpstr>
      <vt:lpstr>Overall metrics</vt:lpstr>
      <vt:lpstr>Feature importance</vt:lpstr>
      <vt:lpstr>Business strategy</vt:lpstr>
      <vt:lpstr>So we built a model…now what? </vt:lpstr>
      <vt:lpstr>Scenario: Credit decisioning</vt:lpstr>
      <vt:lpstr>Scenario: Credit decisioning</vt:lpstr>
      <vt:lpstr>Further possible strategies</vt:lpstr>
      <vt:lpstr>Future work</vt:lpstr>
      <vt:lpstr>Any 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2023-10-04T22:01:51Z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